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2-2.png>
</file>

<file path=ppt/media/image-2-3.png>
</file>

<file path=ppt/media/image-2-4.png>
</file>

<file path=ppt/media/image-3-1.png>
</file>

<file path=ppt/media/image-3-2.png>
</file>

<file path=ppt/media/image-3-3.png>
</file>

<file path=ppt/media/image-3-4.png>
</file>

<file path=ppt/media/image-5-1.png>
</file>

<file path=ppt/media/image-5-2.png>
</file>

<file path=ppt/media/image-5-3.png>
</file>

<file path=ppt/media/image-5-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56761"/>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AI Governance Audit - User Guide &amp; Benefits</a:t>
            </a:r>
            <a:endParaRPr lang="en-US" sz="4400" dirty="0"/>
          </a:p>
        </p:txBody>
      </p:sp>
      <p:sp>
        <p:nvSpPr>
          <p:cNvPr id="4" name="Text 1"/>
          <p:cNvSpPr/>
          <p:nvPr/>
        </p:nvSpPr>
        <p:spPr>
          <a:xfrm>
            <a:off x="6324124" y="4423767"/>
            <a:ext cx="7468553"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Ensure data compliance, security, and quality with this AI-powered tool. This guide outlines its user interface and benefits. Learn how to streamline your audit processes. Discover how to enhance our data governance framework.</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04292"/>
            <a:ext cx="7218640"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Introduction - Why This Tool?</a:t>
            </a:r>
            <a:endParaRPr lang="en-US" sz="4400" dirty="0"/>
          </a:p>
        </p:txBody>
      </p:sp>
      <p:sp>
        <p:nvSpPr>
          <p:cNvPr id="4" name="Text 1"/>
          <p:cNvSpPr/>
          <p:nvPr/>
        </p:nvSpPr>
        <p:spPr>
          <a:xfrm>
            <a:off x="837724" y="2067282"/>
            <a:ext cx="746855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AI-powered governance tool audits data compliance and security. It ensures data integrity across ETL pipelines, Code Base, databases. It automates security and compliance checks. This reduces manual effort through structured reports. It supports multiple data sources.</a:t>
            </a:r>
            <a:endParaRPr lang="en-US" sz="1850" dirty="0"/>
          </a:p>
        </p:txBody>
      </p:sp>
      <p:pic>
        <p:nvPicPr>
          <p:cNvPr id="5" name="Image 1" descr="preencoded.png">    </p:cNvPr>
          <p:cNvPicPr>
            <a:picLocks noChangeAspect="1"/>
          </p:cNvPicPr>
          <p:nvPr/>
        </p:nvPicPr>
        <p:blipFill>
          <a:blip r:embed="rId2"/>
          <a:stretch>
            <a:fillRect/>
          </a:stretch>
        </p:blipFill>
        <p:spPr>
          <a:xfrm>
            <a:off x="837724" y="3910370"/>
            <a:ext cx="598408" cy="598408"/>
          </a:xfrm>
          <a:prstGeom prst="rect">
            <a:avLst/>
          </a:prstGeom>
        </p:spPr>
      </p:pic>
      <p:sp>
        <p:nvSpPr>
          <p:cNvPr id="6" name="Text 2"/>
          <p:cNvSpPr/>
          <p:nvPr/>
        </p:nvSpPr>
        <p:spPr>
          <a:xfrm>
            <a:off x="1675448" y="3868579"/>
            <a:ext cx="3284339"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 and Best Practices</a:t>
            </a:r>
            <a:endParaRPr lang="en-US" sz="2200" dirty="0"/>
          </a:p>
        </p:txBody>
      </p:sp>
      <p:pic>
        <p:nvPicPr>
          <p:cNvPr id="7" name="Image 2" descr="preencoded.png">    </p:cNvPr>
          <p:cNvPicPr>
            <a:picLocks noChangeAspect="1"/>
          </p:cNvPicPr>
          <p:nvPr/>
        </p:nvPicPr>
        <p:blipFill>
          <a:blip r:embed="rId3"/>
          <a:stretch>
            <a:fillRect/>
          </a:stretch>
        </p:blipFill>
        <p:spPr>
          <a:xfrm>
            <a:off x="837724" y="5268635"/>
            <a:ext cx="598408" cy="598408"/>
          </a:xfrm>
          <a:prstGeom prst="rect">
            <a:avLst/>
          </a:prstGeom>
        </p:spPr>
      </p:pic>
      <p:sp>
        <p:nvSpPr>
          <p:cNvPr id="8" name="Text 3"/>
          <p:cNvSpPr/>
          <p:nvPr/>
        </p:nvSpPr>
        <p:spPr>
          <a:xfrm>
            <a:off x="1675448" y="5226844"/>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Sources</a:t>
            </a:r>
            <a:endParaRPr lang="en-US" sz="2200" dirty="0"/>
          </a:p>
        </p:txBody>
      </p:sp>
      <p:pic>
        <p:nvPicPr>
          <p:cNvPr id="9" name="Image 3" descr="preencoded.png">    </p:cNvPr>
          <p:cNvPicPr>
            <a:picLocks noChangeAspect="1"/>
          </p:cNvPicPr>
          <p:nvPr/>
        </p:nvPicPr>
        <p:blipFill>
          <a:blip r:embed="rId4"/>
          <a:stretch>
            <a:fillRect/>
          </a:stretch>
        </p:blipFill>
        <p:spPr>
          <a:xfrm>
            <a:off x="837724" y="6626900"/>
            <a:ext cx="598408" cy="598408"/>
          </a:xfrm>
          <a:prstGeom prst="rect">
            <a:avLst/>
          </a:prstGeom>
        </p:spPr>
      </p:pic>
      <p:sp>
        <p:nvSpPr>
          <p:cNvPr id="10" name="Text 4"/>
          <p:cNvSpPr/>
          <p:nvPr/>
        </p:nvSpPr>
        <p:spPr>
          <a:xfrm>
            <a:off x="1675448" y="6585109"/>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Reports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89340"/>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Key Features: Data COE Compliance</a:t>
            </a:r>
            <a:endParaRPr lang="en-US" sz="4400" dirty="0"/>
          </a:p>
        </p:txBody>
      </p:sp>
      <p:sp>
        <p:nvSpPr>
          <p:cNvPr id="4" name="Shape 1"/>
          <p:cNvSpPr/>
          <p:nvPr/>
        </p:nvSpPr>
        <p:spPr>
          <a:xfrm>
            <a:off x="6324124" y="3425547"/>
            <a:ext cx="538520" cy="538520"/>
          </a:xfrm>
          <a:prstGeom prst="roundRect">
            <a:avLst>
              <a:gd name="adj" fmla="val 18670"/>
            </a:avLst>
          </a:prstGeom>
          <a:solidFill>
            <a:srgbClr val="F0D4F7"/>
          </a:solidFill>
          <a:ln w="7620">
            <a:solidFill>
              <a:srgbClr val="D6BADD"/>
            </a:solidFill>
            <a:prstDash val="solid"/>
          </a:ln>
        </p:spPr>
      </p:sp>
      <p:pic>
        <p:nvPicPr>
          <p:cNvPr id="5" name="Image 1" descr="preencoded.png">    </p:cNvPr>
          <p:cNvPicPr>
            <a:picLocks noChangeAspect="1"/>
          </p:cNvPicPr>
          <p:nvPr/>
        </p:nvPicPr>
        <p:blipFill>
          <a:blip r:embed="rId2"/>
          <a:stretch>
            <a:fillRect/>
          </a:stretch>
        </p:blipFill>
        <p:spPr>
          <a:xfrm>
            <a:off x="6424374" y="3483531"/>
            <a:ext cx="337899" cy="422434"/>
          </a:xfrm>
          <a:prstGeom prst="rect">
            <a:avLst/>
          </a:prstGeom>
        </p:spPr>
      </p:pic>
      <p:sp>
        <p:nvSpPr>
          <p:cNvPr id="6" name="Text 2"/>
          <p:cNvSpPr/>
          <p:nvPr/>
        </p:nvSpPr>
        <p:spPr>
          <a:xfrm>
            <a:off x="7101959"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AI-Driven Audits</a:t>
            </a:r>
            <a:endParaRPr lang="en-US" sz="2200" dirty="0"/>
          </a:p>
        </p:txBody>
      </p:sp>
      <p:sp>
        <p:nvSpPr>
          <p:cNvPr id="7" name="Text 3"/>
          <p:cNvSpPr/>
          <p:nvPr/>
        </p:nvSpPr>
        <p:spPr>
          <a:xfrm>
            <a:off x="7101959"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Identify issues in code bases and databases and compliance violations with automated AI audits.</a:t>
            </a:r>
            <a:endParaRPr lang="en-US" sz="1850" dirty="0"/>
          </a:p>
        </p:txBody>
      </p:sp>
      <p:sp>
        <p:nvSpPr>
          <p:cNvPr id="8" name="Shape 4"/>
          <p:cNvSpPr/>
          <p:nvPr/>
        </p:nvSpPr>
        <p:spPr>
          <a:xfrm>
            <a:off x="10178058" y="3425547"/>
            <a:ext cx="538520" cy="538520"/>
          </a:xfrm>
          <a:prstGeom prst="roundRect">
            <a:avLst>
              <a:gd name="adj" fmla="val 18670"/>
            </a:avLst>
          </a:prstGeom>
          <a:solidFill>
            <a:srgbClr val="F0D4F7"/>
          </a:solidFill>
          <a:ln w="7620">
            <a:solidFill>
              <a:srgbClr val="D6BADD"/>
            </a:solidFill>
            <a:prstDash val="solid"/>
          </a:ln>
        </p:spPr>
      </p:sp>
      <p:pic>
        <p:nvPicPr>
          <p:cNvPr id="9" name="Image 2" descr="preencoded.png">    </p:cNvPr>
          <p:cNvPicPr>
            <a:picLocks noChangeAspect="1"/>
          </p:cNvPicPr>
          <p:nvPr/>
        </p:nvPicPr>
        <p:blipFill>
          <a:blip r:embed="rId3"/>
          <a:stretch>
            <a:fillRect/>
          </a:stretch>
        </p:blipFill>
        <p:spPr>
          <a:xfrm>
            <a:off x="10278308" y="3483531"/>
            <a:ext cx="337899" cy="422434"/>
          </a:xfrm>
          <a:prstGeom prst="rect">
            <a:avLst/>
          </a:prstGeom>
        </p:spPr>
      </p:pic>
      <p:sp>
        <p:nvSpPr>
          <p:cNvPr id="10" name="Text 5"/>
          <p:cNvSpPr/>
          <p:nvPr/>
        </p:nvSpPr>
        <p:spPr>
          <a:xfrm>
            <a:off x="10955893"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 Support</a:t>
            </a:r>
            <a:endParaRPr lang="en-US" sz="2200" dirty="0"/>
          </a:p>
        </p:txBody>
      </p:sp>
      <p:sp>
        <p:nvSpPr>
          <p:cNvPr id="11" name="Text 6"/>
          <p:cNvSpPr/>
          <p:nvPr/>
        </p:nvSpPr>
        <p:spPr>
          <a:xfrm>
            <a:off x="10955893"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Supports various data sources, including ETL scripts, databases(MongoDb, MySQL, SQL Server).</a:t>
            </a:r>
            <a:endParaRPr lang="en-US" sz="1850" dirty="0"/>
          </a:p>
        </p:txBody>
      </p:sp>
      <p:sp>
        <p:nvSpPr>
          <p:cNvPr id="12" name="Shape 7"/>
          <p:cNvSpPr/>
          <p:nvPr/>
        </p:nvSpPr>
        <p:spPr>
          <a:xfrm>
            <a:off x="6324124" y="5961698"/>
            <a:ext cx="538520" cy="538520"/>
          </a:xfrm>
          <a:prstGeom prst="roundRect">
            <a:avLst>
              <a:gd name="adj" fmla="val 18670"/>
            </a:avLst>
          </a:prstGeom>
          <a:solidFill>
            <a:srgbClr val="F0D4F7"/>
          </a:solidFill>
          <a:ln w="7620">
            <a:solidFill>
              <a:srgbClr val="D6BADD"/>
            </a:solidFill>
            <a:prstDash val="solid"/>
          </a:ln>
        </p:spPr>
      </p:sp>
      <p:pic>
        <p:nvPicPr>
          <p:cNvPr id="13" name="Image 3" descr="preencoded.png">    </p:cNvPr>
          <p:cNvPicPr>
            <a:picLocks noChangeAspect="1"/>
          </p:cNvPicPr>
          <p:nvPr/>
        </p:nvPicPr>
        <p:blipFill>
          <a:blip r:embed="rId4"/>
          <a:stretch>
            <a:fillRect/>
          </a:stretch>
        </p:blipFill>
        <p:spPr>
          <a:xfrm>
            <a:off x="6424374" y="6019681"/>
            <a:ext cx="337899" cy="422434"/>
          </a:xfrm>
          <a:prstGeom prst="rect">
            <a:avLst/>
          </a:prstGeom>
        </p:spPr>
      </p:pic>
      <p:sp>
        <p:nvSpPr>
          <p:cNvPr id="14" name="Text 8"/>
          <p:cNvSpPr/>
          <p:nvPr/>
        </p:nvSpPr>
        <p:spPr>
          <a:xfrm>
            <a:off x="7101959" y="596169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Quality Checks</a:t>
            </a:r>
            <a:endParaRPr lang="en-US" sz="2200" dirty="0"/>
          </a:p>
        </p:txBody>
      </p:sp>
      <p:sp>
        <p:nvSpPr>
          <p:cNvPr id="15" name="Text 9"/>
          <p:cNvSpPr/>
          <p:nvPr/>
        </p:nvSpPr>
        <p:spPr>
          <a:xfrm>
            <a:off x="7101959" y="6457236"/>
            <a:ext cx="669071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Detect schema mismatches and missing values to ensure data quality.</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2956" y="803672"/>
            <a:ext cx="7960995" cy="666393"/>
          </a:xfrm>
          <a:prstGeom prst="rect">
            <a:avLst/>
          </a:prstGeom>
          <a:noFill/>
          <a:ln/>
        </p:spPr>
        <p:txBody>
          <a:bodyPr wrap="none" lIns="0" tIns="0" rIns="0" bIns="0" rtlCol="0" anchor="t"/>
          <a:lstStyle/>
          <a:p>
            <a:pPr algn="l" indent="0" marL="0">
              <a:lnSpc>
                <a:spcPts val="5200"/>
              </a:lnSpc>
              <a:buNone/>
            </a:pPr>
            <a:r>
              <a:rPr lang="en-US" sz="4150" spc="-84" kern="0" dirty="0">
                <a:solidFill>
                  <a:srgbClr val="000000"/>
                </a:solidFill>
                <a:latin typeface="Source Serif Pro Semi Bold" pitchFamily="34" charset="0"/>
                <a:ea typeface="Source Serif Pro Semi Bold" pitchFamily="34" charset="-122"/>
                <a:cs typeface="Source Serif Pro Semi Bold" pitchFamily="34" charset="-120"/>
              </a:rPr>
              <a:t>Prompt &amp; File Input Configuration</a:t>
            </a:r>
            <a:endParaRPr lang="en-US" sz="4150" dirty="0"/>
          </a:p>
        </p:txBody>
      </p:sp>
      <p:sp>
        <p:nvSpPr>
          <p:cNvPr id="3" name="Text 1"/>
          <p:cNvSpPr/>
          <p:nvPr/>
        </p:nvSpPr>
        <p:spPr>
          <a:xfrm>
            <a:off x="792956" y="1809869"/>
            <a:ext cx="1304448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Users define audit criteria via a custom prompt. They upload file inputs or connect to databases. This provides flexible configuration options for diverse data governance needs.</a:t>
            </a:r>
            <a:endParaRPr lang="en-US" sz="1750" dirty="0"/>
          </a:p>
        </p:txBody>
      </p:sp>
      <p:sp>
        <p:nvSpPr>
          <p:cNvPr id="4" name="Shape 2"/>
          <p:cNvSpPr/>
          <p:nvPr/>
        </p:nvSpPr>
        <p:spPr>
          <a:xfrm>
            <a:off x="792956" y="2789515"/>
            <a:ext cx="13044488" cy="4636294"/>
          </a:xfrm>
          <a:prstGeom prst="roundRect">
            <a:avLst>
              <a:gd name="adj" fmla="val 2053"/>
            </a:avLst>
          </a:prstGeom>
          <a:noFill/>
          <a:ln w="7620">
            <a:solidFill>
              <a:srgbClr val="000000">
                <a:alpha val="8000"/>
              </a:srgbClr>
            </a:solidFill>
            <a:prstDash val="solid"/>
          </a:ln>
        </p:spPr>
      </p:sp>
      <p:sp>
        <p:nvSpPr>
          <p:cNvPr id="5" name="Shape 3"/>
          <p:cNvSpPr/>
          <p:nvPr/>
        </p:nvSpPr>
        <p:spPr>
          <a:xfrm>
            <a:off x="800576" y="2797135"/>
            <a:ext cx="13027938" cy="649367"/>
          </a:xfrm>
          <a:prstGeom prst="rect">
            <a:avLst/>
          </a:prstGeom>
          <a:solidFill>
            <a:srgbClr val="FFFFFF">
              <a:alpha val="4000"/>
            </a:srgbClr>
          </a:solidFill>
          <a:ln/>
        </p:spPr>
      </p:sp>
      <p:sp>
        <p:nvSpPr>
          <p:cNvPr id="6" name="Text 4"/>
          <p:cNvSpPr/>
          <p:nvPr/>
        </p:nvSpPr>
        <p:spPr>
          <a:xfrm>
            <a:off x="1028462"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Parameter</a:t>
            </a:r>
            <a:endParaRPr lang="en-US" sz="1750" dirty="0"/>
          </a:p>
        </p:txBody>
      </p:sp>
      <p:sp>
        <p:nvSpPr>
          <p:cNvPr id="7" name="Text 5"/>
          <p:cNvSpPr/>
          <p:nvPr/>
        </p:nvSpPr>
        <p:spPr>
          <a:xfrm>
            <a:off x="5374481" y="294060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Description</a:t>
            </a:r>
            <a:endParaRPr lang="en-US" sz="1750" dirty="0"/>
          </a:p>
        </p:txBody>
      </p:sp>
      <p:sp>
        <p:nvSpPr>
          <p:cNvPr id="8" name="Text 6"/>
          <p:cNvSpPr/>
          <p:nvPr/>
        </p:nvSpPr>
        <p:spPr>
          <a:xfrm>
            <a:off x="9716691"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Example/Options</a:t>
            </a:r>
            <a:endParaRPr lang="en-US" sz="1750" dirty="0"/>
          </a:p>
        </p:txBody>
      </p:sp>
      <p:sp>
        <p:nvSpPr>
          <p:cNvPr id="9" name="Shape 7"/>
          <p:cNvSpPr/>
          <p:nvPr/>
        </p:nvSpPr>
        <p:spPr>
          <a:xfrm>
            <a:off x="800576" y="3446502"/>
            <a:ext cx="13027938" cy="1011793"/>
          </a:xfrm>
          <a:prstGeom prst="rect">
            <a:avLst/>
          </a:prstGeom>
          <a:solidFill>
            <a:srgbClr val="000000">
              <a:alpha val="4000"/>
            </a:srgbClr>
          </a:solidFill>
          <a:ln/>
        </p:spPr>
      </p:sp>
      <p:sp>
        <p:nvSpPr>
          <p:cNvPr id="10" name="Text 8"/>
          <p:cNvSpPr/>
          <p:nvPr/>
        </p:nvSpPr>
        <p:spPr>
          <a:xfrm>
            <a:off x="1028462" y="358997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Audit Prompt</a:t>
            </a:r>
            <a:endParaRPr lang="en-US" sz="1750" dirty="0"/>
          </a:p>
        </p:txBody>
      </p:sp>
      <p:sp>
        <p:nvSpPr>
          <p:cNvPr id="11" name="Text 9"/>
          <p:cNvSpPr/>
          <p:nvPr/>
        </p:nvSpPr>
        <p:spPr>
          <a:xfrm>
            <a:off x="5374481" y="3589973"/>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Defines compliance check Data Coe Checklist</a:t>
            </a:r>
            <a:endParaRPr lang="en-US" sz="1750" dirty="0"/>
          </a:p>
        </p:txBody>
      </p:sp>
      <p:sp>
        <p:nvSpPr>
          <p:cNvPr id="12" name="Text 10"/>
          <p:cNvSpPr/>
          <p:nvPr/>
        </p:nvSpPr>
        <p:spPr>
          <a:xfrm>
            <a:off x="9716691" y="3589973"/>
            <a:ext cx="388524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Check for security risks &amp; schema mismatches</a:t>
            </a:r>
            <a:endParaRPr lang="en-US" sz="1750" dirty="0"/>
          </a:p>
        </p:txBody>
      </p:sp>
      <p:sp>
        <p:nvSpPr>
          <p:cNvPr id="13" name="Shape 11"/>
          <p:cNvSpPr/>
          <p:nvPr/>
        </p:nvSpPr>
        <p:spPr>
          <a:xfrm>
            <a:off x="800576" y="4458295"/>
            <a:ext cx="13027938" cy="1011793"/>
          </a:xfrm>
          <a:prstGeom prst="rect">
            <a:avLst/>
          </a:prstGeom>
          <a:solidFill>
            <a:srgbClr val="FFFFFF">
              <a:alpha val="4000"/>
            </a:srgbClr>
          </a:solidFill>
          <a:ln/>
        </p:spPr>
      </p:sp>
      <p:sp>
        <p:nvSpPr>
          <p:cNvPr id="14" name="Text 12"/>
          <p:cNvSpPr/>
          <p:nvPr/>
        </p:nvSpPr>
        <p:spPr>
          <a:xfrm>
            <a:off x="1028462"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File Input Type</a:t>
            </a:r>
            <a:endParaRPr lang="en-US" sz="1750" dirty="0"/>
          </a:p>
        </p:txBody>
      </p:sp>
      <p:sp>
        <p:nvSpPr>
          <p:cNvPr id="15" name="Text 13"/>
          <p:cNvSpPr/>
          <p:nvPr/>
        </p:nvSpPr>
        <p:spPr>
          <a:xfrm>
            <a:off x="5374481" y="4601766"/>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Type of data submitted for auditing</a:t>
            </a:r>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
</a:t>
            </a:r>
            <a:endParaRPr lang="en-US" sz="1750" dirty="0"/>
          </a:p>
        </p:txBody>
      </p:sp>
      <p:sp>
        <p:nvSpPr>
          <p:cNvPr id="16" name="Text 14"/>
          <p:cNvSpPr/>
          <p:nvPr/>
        </p:nvSpPr>
        <p:spPr>
          <a:xfrm>
            <a:off x="9716691"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ETL Scripts, SQL Queries, JSON, CSV, Logs</a:t>
            </a:r>
            <a:endParaRPr lang="en-US" sz="1750" dirty="0"/>
          </a:p>
        </p:txBody>
      </p:sp>
      <p:sp>
        <p:nvSpPr>
          <p:cNvPr id="17" name="Shape 15"/>
          <p:cNvSpPr/>
          <p:nvPr/>
        </p:nvSpPr>
        <p:spPr>
          <a:xfrm>
            <a:off x="800576" y="5470088"/>
            <a:ext cx="13027938" cy="649367"/>
          </a:xfrm>
          <a:prstGeom prst="rect">
            <a:avLst/>
          </a:prstGeom>
          <a:solidFill>
            <a:srgbClr val="000000">
              <a:alpha val="4000"/>
            </a:srgbClr>
          </a:solidFill>
          <a:ln/>
        </p:spPr>
      </p:sp>
      <p:sp>
        <p:nvSpPr>
          <p:cNvPr id="18" name="Text 16"/>
          <p:cNvSpPr/>
          <p:nvPr/>
        </p:nvSpPr>
        <p:spPr>
          <a:xfrm>
            <a:off x="1028462"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Upload Method</a:t>
            </a:r>
            <a:endParaRPr lang="en-US" sz="1750" dirty="0"/>
          </a:p>
        </p:txBody>
      </p:sp>
      <p:sp>
        <p:nvSpPr>
          <p:cNvPr id="19" name="Text 17"/>
          <p:cNvSpPr/>
          <p:nvPr/>
        </p:nvSpPr>
        <p:spPr>
          <a:xfrm>
            <a:off x="5374481" y="5613559"/>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How files are uploaded</a:t>
            </a:r>
            <a:endParaRPr lang="en-US" sz="1750" dirty="0"/>
          </a:p>
        </p:txBody>
      </p:sp>
      <p:sp>
        <p:nvSpPr>
          <p:cNvPr id="20" name="Text 18"/>
          <p:cNvSpPr/>
          <p:nvPr/>
        </p:nvSpPr>
        <p:spPr>
          <a:xfrm>
            <a:off x="9716691"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Drag &amp; Drop, Browse, API Integration</a:t>
            </a:r>
            <a:endParaRPr lang="en-US" sz="1750" dirty="0"/>
          </a:p>
        </p:txBody>
      </p:sp>
      <p:sp>
        <p:nvSpPr>
          <p:cNvPr id="21" name="Shape 19"/>
          <p:cNvSpPr/>
          <p:nvPr/>
        </p:nvSpPr>
        <p:spPr>
          <a:xfrm>
            <a:off x="800576" y="6119455"/>
            <a:ext cx="13027938" cy="649367"/>
          </a:xfrm>
          <a:prstGeom prst="rect">
            <a:avLst/>
          </a:prstGeom>
          <a:solidFill>
            <a:srgbClr val="FFFFFF">
              <a:alpha val="4000"/>
            </a:srgbClr>
          </a:solidFill>
          <a:ln/>
        </p:spPr>
      </p:sp>
      <p:sp>
        <p:nvSpPr>
          <p:cNvPr id="22" name="Text 20"/>
          <p:cNvSpPr/>
          <p:nvPr/>
        </p:nvSpPr>
        <p:spPr>
          <a:xfrm>
            <a:off x="1028462"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Database Support</a:t>
            </a:r>
            <a:endParaRPr lang="en-US" sz="1750" dirty="0"/>
          </a:p>
        </p:txBody>
      </p:sp>
      <p:sp>
        <p:nvSpPr>
          <p:cNvPr id="23" name="Text 21"/>
          <p:cNvSpPr/>
          <p:nvPr/>
        </p:nvSpPr>
        <p:spPr>
          <a:xfrm>
            <a:off x="5374481" y="626292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Allows schema extraction from databases</a:t>
            </a:r>
            <a:endParaRPr lang="en-US" sz="1750" dirty="0"/>
          </a:p>
        </p:txBody>
      </p:sp>
      <p:sp>
        <p:nvSpPr>
          <p:cNvPr id="24" name="Text 22"/>
          <p:cNvSpPr/>
          <p:nvPr/>
        </p:nvSpPr>
        <p:spPr>
          <a:xfrm>
            <a:off x="9716691"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MySQL, PostgreSQL, MongoDB, SQL Server</a:t>
            </a:r>
            <a:endParaRPr lang="en-US" sz="1750" dirty="0"/>
          </a:p>
        </p:txBody>
      </p:sp>
      <p:sp>
        <p:nvSpPr>
          <p:cNvPr id="25" name="Shape 23"/>
          <p:cNvSpPr/>
          <p:nvPr/>
        </p:nvSpPr>
        <p:spPr>
          <a:xfrm>
            <a:off x="800576" y="6768822"/>
            <a:ext cx="13027938" cy="649367"/>
          </a:xfrm>
          <a:prstGeom prst="rect">
            <a:avLst/>
          </a:prstGeom>
          <a:solidFill>
            <a:srgbClr val="000000">
              <a:alpha val="4000"/>
            </a:srgbClr>
          </a:solidFill>
          <a:ln/>
        </p:spPr>
      </p:sp>
      <p:sp>
        <p:nvSpPr>
          <p:cNvPr id="26" name="Text 24"/>
          <p:cNvSpPr/>
          <p:nvPr/>
        </p:nvSpPr>
        <p:spPr>
          <a:xfrm>
            <a:off x="1028462"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Output Format</a:t>
            </a:r>
            <a:endParaRPr lang="en-US" sz="1750" dirty="0"/>
          </a:p>
        </p:txBody>
      </p:sp>
      <p:sp>
        <p:nvSpPr>
          <p:cNvPr id="27" name="Text 25"/>
          <p:cNvSpPr/>
          <p:nvPr/>
        </p:nvSpPr>
        <p:spPr>
          <a:xfrm>
            <a:off x="5374481" y="6912293"/>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Report format after audit processing</a:t>
            </a:r>
            <a:endParaRPr lang="en-US" sz="1750" dirty="0"/>
          </a:p>
        </p:txBody>
      </p:sp>
      <p:sp>
        <p:nvSpPr>
          <p:cNvPr id="28" name="Text 26"/>
          <p:cNvSpPr/>
          <p:nvPr/>
        </p:nvSpPr>
        <p:spPr>
          <a:xfrm>
            <a:off x="9716691"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JSON, CSV, PDF</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18078" y="790932"/>
            <a:ext cx="7986713" cy="687348"/>
          </a:xfrm>
          <a:prstGeom prst="rect">
            <a:avLst/>
          </a:prstGeom>
          <a:noFill/>
          <a:ln/>
        </p:spPr>
        <p:txBody>
          <a:bodyPr wrap="none" lIns="0" tIns="0" rIns="0" bIns="0" rtlCol="0" anchor="t"/>
          <a:lstStyle/>
          <a:p>
            <a:pPr algn="l" indent="0" marL="0">
              <a:lnSpc>
                <a:spcPts val="5400"/>
              </a:lnSpc>
              <a:buNone/>
            </a:pPr>
            <a:r>
              <a:rPr lang="en-US" sz="4300" spc="-87" kern="0" dirty="0">
                <a:solidFill>
                  <a:srgbClr val="000000"/>
                </a:solidFill>
                <a:latin typeface="Source Serif Pro Semi Bold" pitchFamily="34" charset="0"/>
                <a:ea typeface="Source Serif Pro Semi Bold" pitchFamily="34" charset="-122"/>
                <a:cs typeface="Source Serif Pro Semi Bold" pitchFamily="34" charset="-120"/>
              </a:rPr>
              <a:t>How It Works: Step-by-Step Guide</a:t>
            </a:r>
            <a:endParaRPr lang="en-US" sz="4300" dirty="0"/>
          </a:p>
        </p:txBody>
      </p:sp>
      <p:pic>
        <p:nvPicPr>
          <p:cNvPr id="3" name="Image 0" descr="preencoded.png">    </p:cNvPr>
          <p:cNvPicPr>
            <a:picLocks noChangeAspect="1"/>
          </p:cNvPicPr>
          <p:nvPr/>
        </p:nvPicPr>
        <p:blipFill>
          <a:blip r:embed="rId1"/>
          <a:stretch>
            <a:fillRect/>
          </a:stretch>
        </p:blipFill>
        <p:spPr>
          <a:xfrm>
            <a:off x="818078" y="1828800"/>
            <a:ext cx="1168718" cy="1402437"/>
          </a:xfrm>
          <a:prstGeom prst="rect">
            <a:avLst/>
          </a:prstGeom>
        </p:spPr>
      </p:pic>
      <p:sp>
        <p:nvSpPr>
          <p:cNvPr id="4" name="Text 1"/>
          <p:cNvSpPr/>
          <p:nvPr/>
        </p:nvSpPr>
        <p:spPr>
          <a:xfrm>
            <a:off x="2337316" y="2062520"/>
            <a:ext cx="2842974"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Select Audit Parameters</a:t>
            </a:r>
            <a:endParaRPr lang="en-US" sz="2150" dirty="0"/>
          </a:p>
        </p:txBody>
      </p:sp>
      <p:sp>
        <p:nvSpPr>
          <p:cNvPr id="5" name="Text 2"/>
          <p:cNvSpPr/>
          <p:nvPr/>
        </p:nvSpPr>
        <p:spPr>
          <a:xfrm>
            <a:off x="2337316" y="2546390"/>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Define prompt and choose file type i.e Any code file, Repository Link(Github or Bit Bucket) refer Data Coe checklist for this.</a:t>
            </a:r>
            <a:endParaRPr lang="en-US" sz="1800" dirty="0"/>
          </a:p>
        </p:txBody>
      </p:sp>
      <p:pic>
        <p:nvPicPr>
          <p:cNvPr id="6" name="Image 1" descr="preencoded.png">    </p:cNvPr>
          <p:cNvPicPr>
            <a:picLocks noChangeAspect="1"/>
          </p:cNvPicPr>
          <p:nvPr/>
        </p:nvPicPr>
        <p:blipFill>
          <a:blip r:embed="rId2"/>
          <a:stretch>
            <a:fillRect/>
          </a:stretch>
        </p:blipFill>
        <p:spPr>
          <a:xfrm>
            <a:off x="818078" y="3231237"/>
            <a:ext cx="1168718" cy="1402437"/>
          </a:xfrm>
          <a:prstGeom prst="rect">
            <a:avLst/>
          </a:prstGeom>
        </p:spPr>
      </p:pic>
      <p:sp>
        <p:nvSpPr>
          <p:cNvPr id="7" name="Text 3"/>
          <p:cNvSpPr/>
          <p:nvPr/>
        </p:nvSpPr>
        <p:spPr>
          <a:xfrm>
            <a:off x="2337316" y="3464957"/>
            <a:ext cx="3997047"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Upload Files or Connect Database</a:t>
            </a:r>
            <a:endParaRPr lang="en-US" sz="2150" dirty="0"/>
          </a:p>
        </p:txBody>
      </p:sp>
      <p:sp>
        <p:nvSpPr>
          <p:cNvPr id="8" name="Text 4"/>
          <p:cNvSpPr/>
          <p:nvPr/>
        </p:nvSpPr>
        <p:spPr>
          <a:xfrm>
            <a:off x="2337316" y="3948827"/>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Submit input for auditing.</a:t>
            </a:r>
            <a:endParaRPr lang="en-US" sz="1800" dirty="0"/>
          </a:p>
        </p:txBody>
      </p:sp>
      <p:pic>
        <p:nvPicPr>
          <p:cNvPr id="9" name="Image 2" descr="preencoded.png">    </p:cNvPr>
          <p:cNvPicPr>
            <a:picLocks noChangeAspect="1"/>
          </p:cNvPicPr>
          <p:nvPr/>
        </p:nvPicPr>
        <p:blipFill>
          <a:blip r:embed="rId3"/>
          <a:stretch>
            <a:fillRect/>
          </a:stretch>
        </p:blipFill>
        <p:spPr>
          <a:xfrm>
            <a:off x="818078" y="4633674"/>
            <a:ext cx="1168718" cy="1402437"/>
          </a:xfrm>
          <a:prstGeom prst="rect">
            <a:avLst/>
          </a:prstGeom>
        </p:spPr>
      </p:pic>
      <p:sp>
        <p:nvSpPr>
          <p:cNvPr id="10" name="Text 5"/>
          <p:cNvSpPr/>
          <p:nvPr/>
        </p:nvSpPr>
        <p:spPr>
          <a:xfrm>
            <a:off x="2337316" y="4867394"/>
            <a:ext cx="4171593"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AI Processing &amp; Compliance Check</a:t>
            </a:r>
            <a:endParaRPr lang="en-US" sz="2150" dirty="0"/>
          </a:p>
        </p:txBody>
      </p:sp>
      <p:sp>
        <p:nvSpPr>
          <p:cNvPr id="11" name="Text 6"/>
          <p:cNvSpPr/>
          <p:nvPr/>
        </p:nvSpPr>
        <p:spPr>
          <a:xfrm>
            <a:off x="2337316" y="5351264"/>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Automated analysis.</a:t>
            </a:r>
            <a:endParaRPr lang="en-US" sz="1800" dirty="0"/>
          </a:p>
        </p:txBody>
      </p:sp>
      <p:pic>
        <p:nvPicPr>
          <p:cNvPr id="12" name="Image 3" descr="preencoded.png">    </p:cNvPr>
          <p:cNvPicPr>
            <a:picLocks noChangeAspect="1"/>
          </p:cNvPicPr>
          <p:nvPr/>
        </p:nvPicPr>
        <p:blipFill>
          <a:blip r:embed="rId4"/>
          <a:stretch>
            <a:fillRect/>
          </a:stretch>
        </p:blipFill>
        <p:spPr>
          <a:xfrm>
            <a:off x="818078" y="6036112"/>
            <a:ext cx="1168718" cy="1402437"/>
          </a:xfrm>
          <a:prstGeom prst="rect">
            <a:avLst/>
          </a:prstGeom>
        </p:spPr>
      </p:pic>
      <p:sp>
        <p:nvSpPr>
          <p:cNvPr id="13" name="Text 7"/>
          <p:cNvSpPr/>
          <p:nvPr/>
        </p:nvSpPr>
        <p:spPr>
          <a:xfrm>
            <a:off x="2337316" y="6269831"/>
            <a:ext cx="2749987" cy="343733"/>
          </a:xfrm>
          <a:prstGeom prst="rect">
            <a:avLst/>
          </a:prstGeom>
          <a:noFill/>
          <a:ln/>
        </p:spPr>
        <p:txBody>
          <a:bodyPr wrap="none" lIns="0" tIns="0" rIns="0" bIns="0" rtlCol="0" anchor="t"/>
          <a:lstStyle/>
          <a:p>
            <a:pPr algn="l" indent="0" marL="0">
              <a:lnSpc>
                <a:spcPts val="2700"/>
              </a:lnSpc>
              <a:buNone/>
            </a:pPr>
            <a:r>
              <a:rPr lang="en-US" sz="2150" spc="-43" kern="0" dirty="0">
                <a:solidFill>
                  <a:srgbClr val="272525"/>
                </a:solidFill>
                <a:latin typeface="Source Serif Pro Semi Bold" pitchFamily="34" charset="0"/>
                <a:ea typeface="Source Serif Pro Semi Bold" pitchFamily="34" charset="-122"/>
                <a:cs typeface="Source Serif Pro Semi Bold" pitchFamily="34" charset="-120"/>
              </a:rPr>
              <a:t>Generate Reports</a:t>
            </a:r>
            <a:endParaRPr lang="en-US" sz="2150" dirty="0"/>
          </a:p>
        </p:txBody>
      </p:sp>
      <p:sp>
        <p:nvSpPr>
          <p:cNvPr id="14" name="Text 8"/>
          <p:cNvSpPr/>
          <p:nvPr/>
        </p:nvSpPr>
        <p:spPr>
          <a:xfrm>
            <a:off x="2337316" y="6753701"/>
            <a:ext cx="11475006" cy="373856"/>
          </a:xfrm>
          <a:prstGeom prst="rect">
            <a:avLst/>
          </a:prstGeom>
          <a:noFill/>
          <a:ln/>
        </p:spPr>
        <p:txBody>
          <a:bodyPr wrap="none" lIns="0" tIns="0" rIns="0" bIns="0" rtlCol="0" anchor="t"/>
          <a:lstStyle/>
          <a:p>
            <a:pPr algn="l" indent="0" marL="0">
              <a:lnSpc>
                <a:spcPts val="2900"/>
              </a:lnSpc>
              <a:buNone/>
            </a:pPr>
            <a:r>
              <a:rPr lang="en-US" sz="1800" spc="-37" kern="0" dirty="0">
                <a:solidFill>
                  <a:srgbClr val="272525"/>
                </a:solidFill>
                <a:latin typeface="Source Sans Pro" pitchFamily="34" charset="0"/>
                <a:ea typeface="Source Sans Pro" pitchFamily="34" charset="-122"/>
                <a:cs typeface="Source Sans Pro" pitchFamily="34" charset="-120"/>
              </a:rPr>
              <a:t>Output for review within seconds.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677239"/>
            <a:ext cx="5914906"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Application Screenshots</a:t>
            </a:r>
            <a:endParaRPr lang="en-US" sz="4400" dirty="0"/>
          </a:p>
        </p:txBody>
      </p:sp>
      <p:sp>
        <p:nvSpPr>
          <p:cNvPr id="3" name="Text 1"/>
          <p:cNvSpPr/>
          <p:nvPr/>
        </p:nvSpPr>
        <p:spPr>
          <a:xfrm>
            <a:off x="837724" y="3979545"/>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File Upload</a:t>
            </a:r>
            <a:endParaRPr lang="en-US" sz="2200" dirty="0"/>
          </a:p>
        </p:txBody>
      </p:sp>
      <p:sp>
        <p:nvSpPr>
          <p:cNvPr id="4" name="Text 2"/>
          <p:cNvSpPr/>
          <p:nvPr/>
        </p:nvSpPr>
        <p:spPr>
          <a:xfrm>
            <a:off x="837724"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Drag &amp; Drop feature for easy file submission. This simplifies data input.</a:t>
            </a:r>
            <a:endParaRPr lang="en-US" sz="1850" dirty="0"/>
          </a:p>
        </p:txBody>
      </p:sp>
      <p:sp>
        <p:nvSpPr>
          <p:cNvPr id="5" name="Text 3"/>
          <p:cNvSpPr/>
          <p:nvPr/>
        </p:nvSpPr>
        <p:spPr>
          <a:xfrm>
            <a:off x="7614761" y="3979545"/>
            <a:ext cx="3085386"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Generated Report Output</a:t>
            </a:r>
            <a:endParaRPr lang="en-US" sz="2200" dirty="0"/>
          </a:p>
        </p:txBody>
      </p:sp>
      <p:sp>
        <p:nvSpPr>
          <p:cNvPr id="6" name="Text 4"/>
          <p:cNvSpPr/>
          <p:nvPr/>
        </p:nvSpPr>
        <p:spPr>
          <a:xfrm>
            <a:off x="7614761"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Downloadable structured reports for detailed review. Access in JSON, CSV, or PDF.</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379464"/>
            <a:ext cx="5927884"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Conclusion &amp; Next Steps</a:t>
            </a:r>
            <a:endParaRPr lang="en-US" sz="4400" dirty="0"/>
          </a:p>
        </p:txBody>
      </p:sp>
      <p:sp>
        <p:nvSpPr>
          <p:cNvPr id="3" name="Text 1"/>
          <p:cNvSpPr/>
          <p:nvPr/>
        </p:nvSpPr>
        <p:spPr>
          <a:xfrm>
            <a:off x="837724" y="3442454"/>
            <a:ext cx="12954952"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AI-driven auditing provides better security, compliance, and efficiency. Enhance governance and automate compliance checks today! Consider exploring the implementation plan for data security.</a:t>
            </a:r>
            <a:endParaRPr lang="en-US" sz="1850" dirty="0"/>
          </a:p>
        </p:txBody>
      </p:sp>
      <p:sp>
        <p:nvSpPr>
          <p:cNvPr id="4" name="Shape 2"/>
          <p:cNvSpPr/>
          <p:nvPr/>
        </p:nvSpPr>
        <p:spPr>
          <a:xfrm>
            <a:off x="837724" y="4477703"/>
            <a:ext cx="4158734" cy="1372433"/>
          </a:xfrm>
          <a:prstGeom prst="roundRect">
            <a:avLst>
              <a:gd name="adj" fmla="val 7326"/>
            </a:avLst>
          </a:prstGeom>
          <a:solidFill>
            <a:srgbClr val="F0D4F7"/>
          </a:solidFill>
          <a:ln w="7620">
            <a:solidFill>
              <a:srgbClr val="D6BADD"/>
            </a:solidFill>
            <a:prstDash val="solid"/>
          </a:ln>
        </p:spPr>
      </p:sp>
      <p:sp>
        <p:nvSpPr>
          <p:cNvPr id="5" name="Text 3"/>
          <p:cNvSpPr/>
          <p:nvPr/>
        </p:nvSpPr>
        <p:spPr>
          <a:xfrm>
            <a:off x="1084659" y="472463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a:t>
            </a:r>
            <a:endParaRPr lang="en-US" sz="2200" dirty="0"/>
          </a:p>
        </p:txBody>
      </p:sp>
      <p:sp>
        <p:nvSpPr>
          <p:cNvPr id="6" name="Text 4"/>
          <p:cNvSpPr/>
          <p:nvPr/>
        </p:nvSpPr>
        <p:spPr>
          <a:xfrm>
            <a:off x="1084659" y="5220176"/>
            <a:ext cx="3664863"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Improve data protection.</a:t>
            </a:r>
            <a:endParaRPr lang="en-US" sz="1850" dirty="0"/>
          </a:p>
        </p:txBody>
      </p:sp>
      <p:sp>
        <p:nvSpPr>
          <p:cNvPr id="7" name="Shape 5"/>
          <p:cNvSpPr/>
          <p:nvPr/>
        </p:nvSpPr>
        <p:spPr>
          <a:xfrm>
            <a:off x="5235773" y="4477703"/>
            <a:ext cx="4158734" cy="1372433"/>
          </a:xfrm>
          <a:prstGeom prst="roundRect">
            <a:avLst>
              <a:gd name="adj" fmla="val 7326"/>
            </a:avLst>
          </a:prstGeom>
          <a:solidFill>
            <a:srgbClr val="F0D4F7"/>
          </a:solidFill>
          <a:ln w="7620">
            <a:solidFill>
              <a:srgbClr val="D6BADD"/>
            </a:solidFill>
            <a:prstDash val="solid"/>
          </a:ln>
        </p:spPr>
      </p:sp>
      <p:sp>
        <p:nvSpPr>
          <p:cNvPr id="8" name="Text 6"/>
          <p:cNvSpPr/>
          <p:nvPr/>
        </p:nvSpPr>
        <p:spPr>
          <a:xfrm>
            <a:off x="5482709" y="472463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Compliance</a:t>
            </a:r>
            <a:endParaRPr lang="en-US" sz="2200" dirty="0"/>
          </a:p>
        </p:txBody>
      </p:sp>
      <p:sp>
        <p:nvSpPr>
          <p:cNvPr id="9" name="Text 7"/>
          <p:cNvSpPr/>
          <p:nvPr/>
        </p:nvSpPr>
        <p:spPr>
          <a:xfrm>
            <a:off x="5482709" y="5220176"/>
            <a:ext cx="3664863"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Automate checks.</a:t>
            </a:r>
            <a:endParaRPr lang="en-US" sz="1850" dirty="0"/>
          </a:p>
        </p:txBody>
      </p:sp>
      <p:sp>
        <p:nvSpPr>
          <p:cNvPr id="10" name="Shape 8"/>
          <p:cNvSpPr/>
          <p:nvPr/>
        </p:nvSpPr>
        <p:spPr>
          <a:xfrm>
            <a:off x="9633823" y="4477703"/>
            <a:ext cx="4158734" cy="1372433"/>
          </a:xfrm>
          <a:prstGeom prst="roundRect">
            <a:avLst>
              <a:gd name="adj" fmla="val 7326"/>
            </a:avLst>
          </a:prstGeom>
          <a:solidFill>
            <a:srgbClr val="F0D4F7"/>
          </a:solidFill>
          <a:ln w="7620">
            <a:solidFill>
              <a:srgbClr val="D6BADD"/>
            </a:solidFill>
            <a:prstDash val="solid"/>
          </a:ln>
        </p:spPr>
      </p:sp>
      <p:sp>
        <p:nvSpPr>
          <p:cNvPr id="11" name="Text 9"/>
          <p:cNvSpPr/>
          <p:nvPr/>
        </p:nvSpPr>
        <p:spPr>
          <a:xfrm>
            <a:off x="9880759" y="472463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Efficiency</a:t>
            </a:r>
            <a:endParaRPr lang="en-US" sz="2200" dirty="0"/>
          </a:p>
        </p:txBody>
      </p:sp>
      <p:sp>
        <p:nvSpPr>
          <p:cNvPr id="12" name="Text 10"/>
          <p:cNvSpPr/>
          <p:nvPr/>
        </p:nvSpPr>
        <p:spPr>
          <a:xfrm>
            <a:off x="9880759" y="5220176"/>
            <a:ext cx="3664863"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Streamline audits.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2025-03-27T16:20:02Z</dcterms:created>
  <dcterms:modified xsi:type="dcterms:W3CDTF">2025-03-27T16:20:02Z</dcterms:modified>
</cp:coreProperties>
</file>